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e-DE" smtClean="0"/>
              <a:t>Titelmasterformat durch Klicken bearbeiten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4509A250-FF31-4206-8172-F9D3106AACB1}" type="datetimeFigureOut">
              <a:rPr lang="en-US" dirty="0"/>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smtClean="0"/>
              <a:t>Titelmasterformat durch Klicken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de-DE" smtClean="0"/>
              <a:t>Titelmasterformat durch Klicken bearbeiten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nchorCtr="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796027F-7875-4030-9381-8BD8C4F21935}" type="datetimeFigureOut">
              <a:rPr lang="en-US" dirty="0"/>
              <a:t>5/24/2014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7" name="Date Placeholder 4"/>
          <p:cNvSpPr>
            <a:spLocks noGrp="1"/>
          </p:cNvSpPr>
          <p:nvPr>
            <p:ph type="dt" sz="half" idx="10"/>
          </p:nvPr>
        </p:nvSpPr>
        <p:spPr/>
        <p:txBody>
          <a:bodyPr/>
          <a:lstStyle/>
          <a:p>
            <a:fld id="{4509A250-FF31-4206-8172-F9D3106AACB1}" type="datetimeFigureOut">
              <a:rPr lang="en-US" dirty="0"/>
              <a:t>5/24/2014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4509A250-FF31-4206-8172-F9D3106AACB1}" type="datetimeFigureOut">
              <a:rPr lang="en-US" dirty="0"/>
              <a:t>5/24/2014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5/24/2014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E = mc2 </a:t>
            </a:r>
            <a:r>
              <a:rPr lang="de-DE" dirty="0" smtClean="0"/>
              <a:t/>
            </a:r>
            <a:br>
              <a:rPr lang="de-DE" dirty="0" smtClean="0"/>
            </a:br>
            <a:r>
              <a:rPr lang="de-DE" dirty="0" err="1"/>
              <a:t>D</a:t>
            </a:r>
            <a:r>
              <a:rPr lang="de-DE" dirty="0" err="1" smtClean="0"/>
              <a:t>isproved</a:t>
            </a:r>
            <a:r>
              <a:rPr lang="de-DE" dirty="0" smtClean="0"/>
              <a:t> </a:t>
            </a:r>
            <a:br>
              <a:rPr lang="de-DE" dirty="0" smtClean="0"/>
            </a:br>
            <a:r>
              <a:rPr lang="de-DE" dirty="0" err="1" smtClean="0"/>
              <a:t>Einstein's</a:t>
            </a:r>
            <a:r>
              <a:rPr lang="de-DE" dirty="0" smtClean="0"/>
              <a:t> </a:t>
            </a:r>
            <a:r>
              <a:rPr lang="de-DE" dirty="0" err="1" smtClean="0"/>
              <a:t>Relativity</a:t>
            </a:r>
            <a:endParaRPr lang="de-DE" dirty="0"/>
          </a:p>
        </p:txBody>
      </p:sp>
      <p:sp>
        <p:nvSpPr>
          <p:cNvPr id="3" name="Untertitel 2"/>
          <p:cNvSpPr>
            <a:spLocks noGrp="1"/>
          </p:cNvSpPr>
          <p:nvPr>
            <p:ph type="subTitle" idx="1"/>
          </p:nvPr>
        </p:nvSpPr>
        <p:spPr/>
        <p:txBody>
          <a:bodyPr/>
          <a:lstStyle/>
          <a:p>
            <a:endParaRPr lang="de-DE" dirty="0" smtClean="0"/>
          </a:p>
          <a:p>
            <a:r>
              <a:rPr lang="de-DE" dirty="0" smtClean="0"/>
              <a:t>Walter Orlov</a:t>
            </a:r>
            <a:endParaRPr lang="de-DE" dirty="0"/>
          </a:p>
        </p:txBody>
      </p:sp>
    </p:spTree>
    <p:extLst>
      <p:ext uri="{BB962C8B-B14F-4D97-AF65-F5344CB8AC3E}">
        <p14:creationId xmlns:p14="http://schemas.microsoft.com/office/powerpoint/2010/main" val="1746401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7"/>
            <a:ext cx="9523125" cy="1819427"/>
          </a:xfrm>
        </p:spPr>
        <p:txBody>
          <a:bodyPr/>
          <a:lstStyle/>
          <a:p>
            <a:r>
              <a:rPr lang="de-DE" sz="3600" dirty="0" err="1" smtClean="0"/>
              <a:t>Einstein's</a:t>
            </a:r>
            <a:r>
              <a:rPr lang="de-DE" sz="3600" dirty="0" smtClean="0"/>
              <a:t> </a:t>
            </a:r>
            <a:r>
              <a:rPr lang="de-DE" sz="3600" dirty="0" err="1" smtClean="0"/>
              <a:t>work</a:t>
            </a:r>
            <a:r>
              <a:rPr lang="de-DE" sz="3600" dirty="0" smtClean="0"/>
              <a:t>: </a:t>
            </a:r>
            <a:r>
              <a:rPr lang="de-DE" sz="3600" dirty="0" smtClean="0"/>
              <a:t/>
            </a:r>
            <a:br>
              <a:rPr lang="de-DE" sz="3600" dirty="0" smtClean="0"/>
            </a:br>
            <a:r>
              <a:rPr lang="de-DE" sz="3600" dirty="0" smtClean="0"/>
              <a:t>„</a:t>
            </a:r>
            <a:r>
              <a:rPr lang="en-US" sz="3600" i="1" dirty="0" smtClean="0"/>
              <a:t>Does </a:t>
            </a:r>
            <a:r>
              <a:rPr lang="en-US" sz="3600" i="1" dirty="0"/>
              <a:t>the Inertia of a Body Depend upon its Energy-Content</a:t>
            </a:r>
            <a:r>
              <a:rPr lang="en-US" sz="3600" i="1" dirty="0" smtClean="0"/>
              <a:t>?”</a:t>
            </a:r>
            <a:endParaRPr lang="de-DE" sz="3600" dirty="0"/>
          </a:p>
        </p:txBody>
      </p:sp>
      <p:sp>
        <p:nvSpPr>
          <p:cNvPr id="3" name="Inhaltsplatzhalter 2"/>
          <p:cNvSpPr>
            <a:spLocks noGrp="1"/>
          </p:cNvSpPr>
          <p:nvPr>
            <p:ph idx="1"/>
          </p:nvPr>
        </p:nvSpPr>
        <p:spPr>
          <a:xfrm>
            <a:off x="1103312" y="2052918"/>
            <a:ext cx="9495415" cy="4195481"/>
          </a:xfrm>
        </p:spPr>
        <p:txBody>
          <a:bodyPr>
            <a:normAutofit/>
          </a:bodyPr>
          <a:lstStyle/>
          <a:p>
            <a:endParaRPr lang="de-DE" sz="2800" dirty="0" smtClean="0"/>
          </a:p>
          <a:p>
            <a:pPr marL="0" indent="0">
              <a:buNone/>
            </a:pPr>
            <a:endParaRPr lang="de-DE" sz="2800" dirty="0" smtClean="0"/>
          </a:p>
          <a:p>
            <a:pPr marL="0" indent="0">
              <a:buNone/>
            </a:pPr>
            <a:r>
              <a:rPr lang="de-DE" sz="2800" dirty="0" smtClean="0"/>
              <a:t>„</a:t>
            </a:r>
            <a:r>
              <a:rPr lang="en-US" sz="2800" i="1" dirty="0"/>
              <a:t>The laws by which the states of physical systems alter are independent of the alternative, to which of two systems of coordinates, in uniform motion of parallel translation relatively to each other, these alterations of state are referred (principle of relativity</a:t>
            </a:r>
            <a:r>
              <a:rPr lang="en-US" sz="2800" i="1" dirty="0" smtClean="0"/>
              <a:t>).”</a:t>
            </a:r>
            <a:endParaRPr lang="en-US" sz="2800" i="1" dirty="0" smtClean="0"/>
          </a:p>
        </p:txBody>
      </p:sp>
    </p:spTree>
    <p:extLst>
      <p:ext uri="{BB962C8B-B14F-4D97-AF65-F5344CB8AC3E}">
        <p14:creationId xmlns:p14="http://schemas.microsoft.com/office/powerpoint/2010/main" val="16761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34289" y="762000"/>
            <a:ext cx="9393383" cy="5693866"/>
          </a:xfrm>
          <a:prstGeom prst="rect">
            <a:avLst/>
          </a:prstGeom>
          <a:noFill/>
        </p:spPr>
        <p:txBody>
          <a:bodyPr wrap="square" rtlCol="0">
            <a:spAutoFit/>
          </a:bodyPr>
          <a:lstStyle/>
          <a:p>
            <a:r>
              <a:rPr lang="de-DE" sz="2800" dirty="0"/>
              <a:t>„</a:t>
            </a:r>
            <a:r>
              <a:rPr lang="en-US" sz="2800" dirty="0"/>
              <a:t>Let there be a stationary body in the system (x, y, z), and let its energy — referred to the system (x, y, z) be E0. Let the energy of the body relative to the system (</a:t>
            </a:r>
            <a:r>
              <a:rPr lang="el-GR" sz="2800" dirty="0"/>
              <a:t>ξ</a:t>
            </a:r>
            <a:r>
              <a:rPr lang="en-US" sz="2800" dirty="0"/>
              <a:t>,</a:t>
            </a:r>
            <a:r>
              <a:rPr lang="el-GR" sz="2800" dirty="0"/>
              <a:t>η</a:t>
            </a:r>
            <a:r>
              <a:rPr lang="en-US" sz="2800" dirty="0"/>
              <a:t>,</a:t>
            </a:r>
            <a:r>
              <a:rPr lang="el-GR" sz="2800" dirty="0"/>
              <a:t>ζ</a:t>
            </a:r>
            <a:r>
              <a:rPr lang="en-US" sz="2800" dirty="0"/>
              <a:t>) moving as above with the velocity v, be H0.  </a:t>
            </a:r>
            <a:endParaRPr lang="en-US" sz="2800" dirty="0" smtClean="0"/>
          </a:p>
          <a:p>
            <a:endParaRPr lang="en-US" sz="2800" dirty="0"/>
          </a:p>
          <a:p>
            <a:r>
              <a:rPr lang="en-US" sz="2800" dirty="0" smtClean="0"/>
              <a:t>Let </a:t>
            </a:r>
            <a:r>
              <a:rPr lang="en-US" sz="2800" dirty="0"/>
              <a:t>this body send </a:t>
            </a:r>
            <a:r>
              <a:rPr lang="en-US" sz="2800" dirty="0" smtClean="0"/>
              <a:t>out… </a:t>
            </a:r>
            <a:r>
              <a:rPr lang="en-US" sz="2800" dirty="0"/>
              <a:t>plane waves of light, of energy ½L measured relatively to (x, y, z), and simultaneously an equal quantity of light in the opposite direction. </a:t>
            </a:r>
            <a:r>
              <a:rPr lang="en-US" sz="2800" b="1" dirty="0"/>
              <a:t>Meanwhile the body remains at rest with respect to the system (x, y, z). </a:t>
            </a:r>
            <a:r>
              <a:rPr lang="en-US" sz="2800" dirty="0"/>
              <a:t>The principle of energy must apply to this process, and in fact (by the principle of relativity) with respect to both systems of co-ordinates</a:t>
            </a:r>
            <a:r>
              <a:rPr lang="en-US" sz="2800" dirty="0" smtClean="0"/>
              <a:t>.”</a:t>
            </a:r>
            <a:endParaRPr lang="de-DE" sz="2400" dirty="0"/>
          </a:p>
        </p:txBody>
      </p:sp>
    </p:spTree>
    <p:extLst>
      <p:ext uri="{BB962C8B-B14F-4D97-AF65-F5344CB8AC3E}">
        <p14:creationId xmlns:p14="http://schemas.microsoft.com/office/powerpoint/2010/main" val="110006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404723" cy="1071282"/>
          </a:xfrm>
        </p:spPr>
        <p:txBody>
          <a:bodyPr/>
          <a:lstStyle/>
          <a:p>
            <a:r>
              <a:rPr lang="en-US" sz="3200" dirty="0"/>
              <a:t>Generation of synchrotron radiation matches for Einstein's thought experiment exactly!</a:t>
            </a:r>
            <a:endParaRPr lang="de-DE" sz="3200"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7783" y="2388828"/>
            <a:ext cx="5075272" cy="3443934"/>
          </a:xfrm>
        </p:spPr>
      </p:pic>
      <p:sp>
        <p:nvSpPr>
          <p:cNvPr id="5" name="Textfeld 4"/>
          <p:cNvSpPr txBox="1"/>
          <p:nvPr/>
        </p:nvSpPr>
        <p:spPr>
          <a:xfrm>
            <a:off x="6136286" y="2277992"/>
            <a:ext cx="3658878" cy="3862596"/>
          </a:xfrm>
          <a:prstGeom prst="rect">
            <a:avLst/>
          </a:prstGeom>
          <a:noFill/>
        </p:spPr>
        <p:txBody>
          <a:bodyPr wrap="square" rtlCol="0">
            <a:spAutoFit/>
          </a:bodyPr>
          <a:lstStyle/>
          <a:p>
            <a:r>
              <a:rPr lang="de-DE" sz="2000" dirty="0" err="1" smtClean="0"/>
              <a:t>Moving</a:t>
            </a:r>
            <a:r>
              <a:rPr lang="de-DE" sz="2000" dirty="0" smtClean="0"/>
              <a:t> </a:t>
            </a:r>
            <a:r>
              <a:rPr lang="de-DE" sz="2000" dirty="0" err="1"/>
              <a:t>frame</a:t>
            </a:r>
            <a:r>
              <a:rPr lang="de-DE" sz="2000" dirty="0"/>
              <a:t> </a:t>
            </a:r>
            <a:r>
              <a:rPr lang="de-DE" sz="2000" dirty="0" err="1"/>
              <a:t>of</a:t>
            </a:r>
            <a:r>
              <a:rPr lang="de-DE" sz="2000" dirty="0"/>
              <a:t> </a:t>
            </a:r>
            <a:r>
              <a:rPr lang="de-DE" sz="2000" dirty="0" err="1" smtClean="0"/>
              <a:t>electron</a:t>
            </a:r>
            <a:r>
              <a:rPr lang="de-DE" sz="2000" dirty="0" smtClean="0"/>
              <a:t> </a:t>
            </a:r>
            <a:r>
              <a:rPr lang="de-DE" sz="2000" dirty="0"/>
              <a:t>→ </a:t>
            </a:r>
            <a:r>
              <a:rPr lang="de-DE" sz="2000" dirty="0" smtClean="0"/>
              <a:t>„</a:t>
            </a:r>
            <a:r>
              <a:rPr lang="en-US" sz="2000" dirty="0" smtClean="0"/>
              <a:t>system </a:t>
            </a:r>
            <a:r>
              <a:rPr lang="en-US" sz="2000" dirty="0"/>
              <a:t>of co-ordinates (</a:t>
            </a:r>
            <a:r>
              <a:rPr lang="en-US" sz="2000" i="1" dirty="0"/>
              <a:t>x, y, z</a:t>
            </a:r>
            <a:r>
              <a:rPr lang="en-US" sz="2000" dirty="0" smtClean="0"/>
              <a:t>)”</a:t>
            </a:r>
            <a:endParaRPr lang="en-US" sz="2000" dirty="0"/>
          </a:p>
          <a:p>
            <a:endParaRPr lang="en-US" sz="2000" dirty="0" smtClean="0"/>
          </a:p>
          <a:p>
            <a:endParaRPr lang="en-US" sz="2000" dirty="0"/>
          </a:p>
          <a:p>
            <a:r>
              <a:rPr lang="de-DE" sz="2000" dirty="0" smtClean="0"/>
              <a:t>Lab </a:t>
            </a:r>
            <a:r>
              <a:rPr lang="de-DE" sz="2000" dirty="0" err="1" smtClean="0"/>
              <a:t>frame</a:t>
            </a:r>
            <a:r>
              <a:rPr lang="de-DE" sz="2000" dirty="0" smtClean="0"/>
              <a:t> → „</a:t>
            </a:r>
            <a:r>
              <a:rPr lang="en-US" sz="2000" dirty="0" smtClean="0"/>
              <a:t>system </a:t>
            </a:r>
            <a:r>
              <a:rPr lang="en-US" sz="2000" dirty="0"/>
              <a:t>of co-ordinates (</a:t>
            </a:r>
            <a:r>
              <a:rPr lang="en-US" sz="2000" i="1" dirty="0"/>
              <a:t>ξ, </a:t>
            </a:r>
            <a:r>
              <a:rPr lang="el-GR" sz="2000" i="1" dirty="0"/>
              <a:t>η</a:t>
            </a:r>
            <a:r>
              <a:rPr lang="en-US" sz="2000" i="1" dirty="0"/>
              <a:t>, </a:t>
            </a:r>
            <a:r>
              <a:rPr lang="el-GR" sz="2000" i="1" dirty="0"/>
              <a:t>ζ</a:t>
            </a:r>
            <a:r>
              <a:rPr lang="en-US" sz="2000" dirty="0" smtClean="0"/>
              <a:t>)”</a:t>
            </a:r>
          </a:p>
          <a:p>
            <a:endParaRPr lang="en-US" dirty="0" smtClean="0"/>
          </a:p>
          <a:p>
            <a:endParaRPr lang="en-US" dirty="0"/>
          </a:p>
          <a:p>
            <a:endParaRPr lang="en-US" dirty="0"/>
          </a:p>
          <a:p>
            <a:r>
              <a:rPr lang="de-DE" sz="1100" dirty="0"/>
              <a:t>Image </a:t>
            </a:r>
            <a:r>
              <a:rPr lang="de-DE" sz="1100" dirty="0" err="1"/>
              <a:t>from</a:t>
            </a:r>
            <a:r>
              <a:rPr lang="de-DE" sz="1100" dirty="0"/>
              <a:t> http://photon-science.desy.de/research/studentsteaching/primers/synchrotron_radiation/</a:t>
            </a:r>
          </a:p>
          <a:p>
            <a:endParaRPr lang="de-DE" dirty="0"/>
          </a:p>
        </p:txBody>
      </p:sp>
    </p:spTree>
    <p:extLst>
      <p:ext uri="{BB962C8B-B14F-4D97-AF65-F5344CB8AC3E}">
        <p14:creationId xmlns:p14="http://schemas.microsoft.com/office/powerpoint/2010/main" val="1859311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675" y="826790"/>
            <a:ext cx="9404723" cy="5324628"/>
          </a:xfrm>
        </p:spPr>
        <p:txBody>
          <a:bodyPr/>
          <a:lstStyle/>
          <a:p>
            <a:r>
              <a:rPr lang="en-US" sz="3600" dirty="0"/>
              <a:t>But Einstein's assumption: </a:t>
            </a:r>
            <a:r>
              <a:rPr lang="en-US" sz="3600" dirty="0" smtClean="0"/>
              <a:t/>
            </a:r>
            <a:br>
              <a:rPr lang="en-US" sz="3600" dirty="0" smtClean="0"/>
            </a:br>
            <a:r>
              <a:rPr lang="en-US" sz="3600" dirty="0" smtClean="0"/>
              <a:t/>
            </a:r>
            <a:br>
              <a:rPr lang="en-US" sz="3600" dirty="0" smtClean="0"/>
            </a:br>
            <a:r>
              <a:rPr lang="de-DE" sz="2800" dirty="0" smtClean="0"/>
              <a:t>„</a:t>
            </a:r>
            <a:r>
              <a:rPr lang="en-US" sz="2800" dirty="0"/>
              <a:t>Meanwhile the body remains at rest with respect to the </a:t>
            </a:r>
            <a:r>
              <a:rPr lang="en-US" sz="2800" dirty="0" smtClean="0"/>
              <a:t>system </a:t>
            </a:r>
            <a:r>
              <a:rPr lang="en-US" sz="2800" dirty="0"/>
              <a:t>(</a:t>
            </a:r>
            <a:r>
              <a:rPr lang="en-US" sz="2800" i="1" dirty="0"/>
              <a:t>x, y, z</a:t>
            </a:r>
            <a:r>
              <a:rPr lang="en-US" sz="2800" dirty="0" smtClean="0"/>
              <a:t>).” </a:t>
            </a:r>
            <a:r>
              <a:rPr lang="en-US" sz="3600" dirty="0" smtClean="0"/>
              <a:t/>
            </a:r>
            <a:br>
              <a:rPr lang="en-US" sz="3600" dirty="0" smtClean="0"/>
            </a:br>
            <a:r>
              <a:rPr lang="en-US" sz="3600" dirty="0" smtClean="0"/>
              <a:t/>
            </a:r>
            <a:br>
              <a:rPr lang="en-US" sz="3600" dirty="0" smtClean="0"/>
            </a:br>
            <a:r>
              <a:rPr lang="en-US" sz="3600" dirty="0"/>
              <a:t>–</a:t>
            </a:r>
            <a:r>
              <a:rPr lang="en-US" sz="3600" dirty="0" smtClean="0"/>
              <a:t> </a:t>
            </a:r>
            <a:r>
              <a:rPr lang="en-US" sz="3600" dirty="0"/>
              <a:t>is wrong! </a:t>
            </a:r>
            <a:r>
              <a:rPr lang="en-US" sz="3600" dirty="0" smtClean="0"/>
              <a:t/>
            </a:r>
            <a:br>
              <a:rPr lang="en-US" sz="3600" dirty="0" smtClean="0"/>
            </a:br>
            <a:r>
              <a:rPr lang="en-US" sz="3600" dirty="0"/>
              <a:t/>
            </a:r>
            <a:br>
              <a:rPr lang="en-US" sz="3600" dirty="0"/>
            </a:br>
            <a:r>
              <a:rPr lang="en-US" sz="3600" dirty="0" smtClean="0"/>
              <a:t>Because </a:t>
            </a:r>
            <a:r>
              <a:rPr lang="en-US" sz="3600" dirty="0"/>
              <a:t>the electrons are decelerated by the </a:t>
            </a:r>
            <a:r>
              <a:rPr lang="en-US" sz="3600" dirty="0" smtClean="0"/>
              <a:t>radiation!</a:t>
            </a:r>
            <a:r>
              <a:rPr lang="de-DE" sz="3600" dirty="0"/>
              <a:t/>
            </a:r>
            <a:br>
              <a:rPr lang="de-DE" sz="3600" dirty="0"/>
            </a:br>
            <a:endParaRPr lang="de-DE" sz="3600" dirty="0"/>
          </a:p>
        </p:txBody>
      </p:sp>
    </p:spTree>
    <p:extLst>
      <p:ext uri="{BB962C8B-B14F-4D97-AF65-F5344CB8AC3E}">
        <p14:creationId xmlns:p14="http://schemas.microsoft.com/office/powerpoint/2010/main" val="3851531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404723" cy="1057427"/>
          </a:xfrm>
        </p:spPr>
        <p:txBody>
          <a:bodyPr/>
          <a:lstStyle/>
          <a:p>
            <a:r>
              <a:rPr lang="de-DE" dirty="0" err="1"/>
              <a:t>How</a:t>
            </a:r>
            <a:r>
              <a:rPr lang="de-DE" dirty="0"/>
              <a:t> do Synchrotrons Work?</a:t>
            </a:r>
            <a:r>
              <a:rPr lang="de-DE" b="1" dirty="0"/>
              <a:t/>
            </a:r>
            <a:br>
              <a:rPr lang="de-DE" b="1" dirty="0"/>
            </a:br>
            <a:r>
              <a:rPr lang="de-DE" sz="1600" b="1" dirty="0"/>
              <a:t>http://pd.chem.ucl.ac.uk/pdnn/inst2/work.htm</a:t>
            </a:r>
            <a:endParaRPr lang="de-DE" sz="1600"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5522" y="1712912"/>
            <a:ext cx="4552950" cy="4457700"/>
          </a:xfrm>
        </p:spPr>
      </p:pic>
      <p:sp>
        <p:nvSpPr>
          <p:cNvPr id="5" name="Textfeld 4"/>
          <p:cNvSpPr txBox="1"/>
          <p:nvPr/>
        </p:nvSpPr>
        <p:spPr>
          <a:xfrm>
            <a:off x="5860473" y="1712912"/>
            <a:ext cx="4364182" cy="4524315"/>
          </a:xfrm>
          <a:prstGeom prst="rect">
            <a:avLst/>
          </a:prstGeom>
          <a:noFill/>
        </p:spPr>
        <p:txBody>
          <a:bodyPr wrap="square" rtlCol="0">
            <a:spAutoFit/>
          </a:bodyPr>
          <a:lstStyle/>
          <a:p>
            <a:r>
              <a:rPr lang="de-DE" sz="2400" dirty="0" smtClean="0"/>
              <a:t>„…</a:t>
            </a:r>
            <a:r>
              <a:rPr lang="en-US" sz="2400" dirty="0"/>
              <a:t> a </a:t>
            </a:r>
            <a:r>
              <a:rPr lang="en-US" sz="2400" i="1" dirty="0"/>
              <a:t>radio-frequency generator/cavity</a:t>
            </a:r>
            <a:r>
              <a:rPr lang="en-US" sz="2400" dirty="0"/>
              <a:t>, of which there could be several around the ring. The purpose of this device is to synchronously (hence the name </a:t>
            </a:r>
            <a:r>
              <a:rPr lang="en-US" sz="2400" i="1" dirty="0"/>
              <a:t>synchrotron</a:t>
            </a:r>
            <a:r>
              <a:rPr lang="en-US" sz="2400" dirty="0"/>
              <a:t>) feed energy to the electron bunches circulating in the ring </a:t>
            </a:r>
            <a:r>
              <a:rPr lang="en-US" sz="2400" b="1" dirty="0"/>
              <a:t>to compensate for their energy losses during their emission of radiation</a:t>
            </a:r>
            <a:r>
              <a:rPr lang="en-US" sz="2400" dirty="0" smtClean="0"/>
              <a:t>.”</a:t>
            </a:r>
            <a:endParaRPr lang="de-DE" sz="2400" dirty="0"/>
          </a:p>
        </p:txBody>
      </p:sp>
    </p:spTree>
    <p:extLst>
      <p:ext uri="{BB962C8B-B14F-4D97-AF65-F5344CB8AC3E}">
        <p14:creationId xmlns:p14="http://schemas.microsoft.com/office/powerpoint/2010/main" val="4165580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7"/>
            <a:ext cx="9564689" cy="6114337"/>
          </a:xfrm>
        </p:spPr>
        <p:txBody>
          <a:bodyPr/>
          <a:lstStyle/>
          <a:p>
            <a:r>
              <a:rPr lang="en-US" sz="3200" dirty="0"/>
              <a:t>Therefore, during </a:t>
            </a:r>
            <a:r>
              <a:rPr lang="en-US" sz="3200" dirty="0" smtClean="0"/>
              <a:t>the </a:t>
            </a:r>
            <a:r>
              <a:rPr lang="en-US" sz="3200" dirty="0"/>
              <a:t>emission of radiation </a:t>
            </a:r>
            <a:r>
              <a:rPr lang="en-US" sz="3200" dirty="0" smtClean="0"/>
              <a:t>in </a:t>
            </a:r>
            <a:r>
              <a:rPr lang="en-US" sz="3200" dirty="0"/>
              <a:t>the reference system </a:t>
            </a:r>
            <a:r>
              <a:rPr lang="en-US" sz="3200" dirty="0" smtClean="0"/>
              <a:t>(x, y, z) – </a:t>
            </a:r>
            <a:r>
              <a:rPr lang="de-DE" sz="3200" dirty="0"/>
              <a:t>„</a:t>
            </a:r>
            <a:r>
              <a:rPr lang="en-US" sz="3200" dirty="0" smtClean="0"/>
              <a:t>Moving frame of electron” </a:t>
            </a:r>
            <a:r>
              <a:rPr lang="en-US" sz="3200" dirty="0"/>
              <a:t>–</a:t>
            </a:r>
            <a:r>
              <a:rPr lang="en-US" sz="3200" dirty="0" smtClean="0"/>
              <a:t> </a:t>
            </a:r>
            <a:r>
              <a:rPr lang="en-US" sz="3200" dirty="0"/>
              <a:t>the electrons </a:t>
            </a:r>
            <a:r>
              <a:rPr lang="en-US" sz="3200" dirty="0" smtClean="0"/>
              <a:t>will </a:t>
            </a:r>
            <a:r>
              <a:rPr lang="en-US" sz="3200" dirty="0"/>
              <a:t>be </a:t>
            </a:r>
            <a:r>
              <a:rPr lang="en-US" sz="3200" dirty="0"/>
              <a:t>accelerated opposite </a:t>
            </a:r>
            <a:r>
              <a:rPr lang="en-US" sz="3200" dirty="0"/>
              <a:t>to the </a:t>
            </a:r>
            <a:r>
              <a:rPr lang="en-US" sz="3200" dirty="0" smtClean="0"/>
              <a:t>direction o</a:t>
            </a:r>
            <a:r>
              <a:rPr lang="en-US" sz="3200" dirty="0"/>
              <a:t>f </a:t>
            </a:r>
            <a:r>
              <a:rPr lang="en-US" sz="3200" dirty="0" smtClean="0"/>
              <a:t>motion.</a:t>
            </a:r>
            <a:r>
              <a:rPr lang="en-US" sz="4000" dirty="0" smtClean="0"/>
              <a:t/>
            </a:r>
            <a:br>
              <a:rPr lang="en-US" sz="4000" dirty="0" smtClean="0"/>
            </a:br>
            <a:r>
              <a:rPr lang="en-US" sz="4000" dirty="0" smtClean="0"/>
              <a:t/>
            </a:r>
            <a:br>
              <a:rPr lang="en-US" sz="4000" dirty="0" smtClean="0"/>
            </a:br>
            <a:r>
              <a:rPr lang="en-US" sz="4000" dirty="0"/>
              <a:t/>
            </a:r>
            <a:br>
              <a:rPr lang="en-US" sz="4000" dirty="0"/>
            </a:br>
            <a:r>
              <a:rPr lang="en-US" sz="3600" dirty="0"/>
              <a:t>Conclusion: </a:t>
            </a:r>
            <a:r>
              <a:rPr lang="en-US" sz="4000" dirty="0" smtClean="0"/>
              <a:t/>
            </a:r>
            <a:br>
              <a:rPr lang="en-US" sz="4000" dirty="0" smtClean="0"/>
            </a:br>
            <a:r>
              <a:rPr lang="en-US" sz="4000" dirty="0"/>
              <a:t/>
            </a:r>
            <a:br>
              <a:rPr lang="en-US" sz="4000" dirty="0"/>
            </a:br>
            <a:r>
              <a:rPr lang="en-US" sz="4400" dirty="0" smtClean="0"/>
              <a:t>Einstein's </a:t>
            </a:r>
            <a:r>
              <a:rPr lang="en-US" sz="4400" dirty="0"/>
              <a:t>principle of relativity fails!</a:t>
            </a:r>
            <a:r>
              <a:rPr lang="en-US" sz="4000" dirty="0"/>
              <a:t/>
            </a:r>
            <a:br>
              <a:rPr lang="en-US" sz="4000" dirty="0"/>
            </a:br>
            <a:r>
              <a:rPr lang="en-US" sz="4000" dirty="0" smtClean="0"/>
              <a:t/>
            </a:r>
            <a:br>
              <a:rPr lang="en-US" sz="4000" dirty="0" smtClean="0"/>
            </a:br>
            <a:endParaRPr lang="de-DE" sz="4000" dirty="0"/>
          </a:p>
        </p:txBody>
      </p:sp>
    </p:spTree>
    <p:extLst>
      <p:ext uri="{BB962C8B-B14F-4D97-AF65-F5344CB8AC3E}">
        <p14:creationId xmlns:p14="http://schemas.microsoft.com/office/powerpoint/2010/main" val="59090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78873" y="548580"/>
            <a:ext cx="9434945" cy="6032421"/>
          </a:xfrm>
          <a:prstGeom prst="rect">
            <a:avLst/>
          </a:prstGeom>
          <a:noFill/>
        </p:spPr>
        <p:txBody>
          <a:bodyPr wrap="square" rtlCol="0">
            <a:spAutoFit/>
          </a:bodyPr>
          <a:lstStyle/>
          <a:p>
            <a:r>
              <a:rPr lang="en-US" sz="3600" dirty="0"/>
              <a:t>Had Einstein been </a:t>
            </a:r>
            <a:r>
              <a:rPr lang="en-US" sz="3600" dirty="0" smtClean="0"/>
              <a:t>right… </a:t>
            </a:r>
          </a:p>
          <a:p>
            <a:endParaRPr lang="en-US" sz="2400" dirty="0"/>
          </a:p>
          <a:p>
            <a:pPr marL="457200" indent="-457200">
              <a:buFont typeface="Arial" panose="020B0604020202020204" pitchFamily="34" charset="0"/>
              <a:buChar char="•"/>
            </a:pPr>
            <a:r>
              <a:rPr lang="en-US" sz="2800" dirty="0" smtClean="0"/>
              <a:t>the </a:t>
            </a:r>
            <a:r>
              <a:rPr lang="en-US" sz="2800" dirty="0"/>
              <a:t>electrons would not need any additional </a:t>
            </a:r>
            <a:r>
              <a:rPr lang="en-US" sz="2800" dirty="0" smtClean="0"/>
              <a:t>acceleration in the storage ring, </a:t>
            </a:r>
            <a:r>
              <a:rPr lang="en-US" sz="2800" dirty="0"/>
              <a:t>the radiation would go at the expense of the </a:t>
            </a:r>
            <a:r>
              <a:rPr lang="en-US" sz="2800" dirty="0" smtClean="0"/>
              <a:t>mass</a:t>
            </a:r>
            <a:r>
              <a:rPr lang="en-US" sz="2800" dirty="0"/>
              <a:t>. </a:t>
            </a:r>
            <a:endParaRPr lang="en-US" sz="2800" dirty="0" smtClean="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The electrons </a:t>
            </a:r>
            <a:r>
              <a:rPr lang="en-US" sz="2800" dirty="0"/>
              <a:t>radiated and radiated until their mass entirely consumed and </a:t>
            </a:r>
            <a:r>
              <a:rPr lang="en-US" sz="2800" dirty="0" smtClean="0"/>
              <a:t>they </a:t>
            </a:r>
            <a:r>
              <a:rPr lang="en-US" sz="2800" dirty="0"/>
              <a:t>eventually disappeared... </a:t>
            </a:r>
            <a:endParaRPr lang="en-US" sz="2800" dirty="0" smtClean="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Because </a:t>
            </a:r>
            <a:r>
              <a:rPr lang="en-US" sz="2800" dirty="0"/>
              <a:t>they have a charge, these would disappear with them, so even the charge conservation law would be violated</a:t>
            </a:r>
            <a:r>
              <a:rPr lang="en-US" sz="2800" dirty="0" smtClean="0"/>
              <a:t>.</a:t>
            </a:r>
            <a:endParaRPr lang="de-DE" dirty="0" smtClean="0"/>
          </a:p>
          <a:p>
            <a:endParaRPr lang="de-DE" dirty="0"/>
          </a:p>
        </p:txBody>
      </p:sp>
    </p:spTree>
    <p:extLst>
      <p:ext uri="{BB962C8B-B14F-4D97-AF65-F5344CB8AC3E}">
        <p14:creationId xmlns:p14="http://schemas.microsoft.com/office/powerpoint/2010/main" val="1668277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34291" y="1011382"/>
            <a:ext cx="9795164" cy="5016758"/>
          </a:xfrm>
          <a:prstGeom prst="rect">
            <a:avLst/>
          </a:prstGeom>
          <a:noFill/>
        </p:spPr>
        <p:txBody>
          <a:bodyPr wrap="square" rtlCol="0">
            <a:spAutoFit/>
          </a:bodyPr>
          <a:lstStyle/>
          <a:p>
            <a:r>
              <a:rPr lang="en-US" sz="3200" dirty="0"/>
              <a:t>Obviously, the reference systems </a:t>
            </a:r>
            <a:r>
              <a:rPr lang="en-US" sz="3200" dirty="0" smtClean="0"/>
              <a:t>(x, y, z) and </a:t>
            </a:r>
            <a:r>
              <a:rPr lang="en-US" sz="3200" dirty="0"/>
              <a:t>(</a:t>
            </a:r>
            <a:r>
              <a:rPr lang="en-US" sz="3200" i="1" dirty="0"/>
              <a:t>ξ, </a:t>
            </a:r>
            <a:r>
              <a:rPr lang="el-GR" sz="3200" i="1" dirty="0"/>
              <a:t>η</a:t>
            </a:r>
            <a:r>
              <a:rPr lang="en-US" sz="3200" i="1" dirty="0"/>
              <a:t>, </a:t>
            </a:r>
            <a:r>
              <a:rPr lang="el-GR" sz="3200" i="1" dirty="0"/>
              <a:t>ζ</a:t>
            </a:r>
            <a:r>
              <a:rPr lang="en-US" sz="3200" dirty="0"/>
              <a:t>)</a:t>
            </a:r>
            <a:r>
              <a:rPr lang="en-US" sz="3200" dirty="0" smtClean="0"/>
              <a:t> are </a:t>
            </a:r>
            <a:r>
              <a:rPr lang="en-US" sz="3200" dirty="0"/>
              <a:t>not </a:t>
            </a:r>
            <a:r>
              <a:rPr lang="en-US" sz="3200" dirty="0" smtClean="0"/>
              <a:t>with equal rights. </a:t>
            </a:r>
          </a:p>
          <a:p>
            <a:endParaRPr lang="en-US" sz="3200" dirty="0"/>
          </a:p>
          <a:p>
            <a:r>
              <a:rPr lang="en-US" sz="3200" dirty="0" smtClean="0"/>
              <a:t>In reality, the </a:t>
            </a:r>
            <a:r>
              <a:rPr lang="en-US" sz="3200" dirty="0"/>
              <a:t>reference system of the accelerator is </a:t>
            </a:r>
            <a:r>
              <a:rPr lang="en-US" sz="3200" dirty="0" smtClean="0"/>
              <a:t>crucial, it </a:t>
            </a:r>
            <a:r>
              <a:rPr lang="en-US" sz="3200" dirty="0"/>
              <a:t>determines the shape and intensity of the radiation and the behavior of the </a:t>
            </a:r>
            <a:r>
              <a:rPr lang="en-US" sz="3200" dirty="0" smtClean="0"/>
              <a:t>electrons. </a:t>
            </a:r>
          </a:p>
          <a:p>
            <a:endParaRPr lang="en-US" sz="3200" dirty="0"/>
          </a:p>
          <a:p>
            <a:r>
              <a:rPr lang="en-US" sz="3200" dirty="0" smtClean="0"/>
              <a:t>The </a:t>
            </a:r>
            <a:r>
              <a:rPr lang="en-US" sz="3200" dirty="0"/>
              <a:t>other reference systems are simply observing systems and irrelevant to </a:t>
            </a:r>
            <a:r>
              <a:rPr lang="en-US" sz="3200" dirty="0" smtClean="0"/>
              <a:t>the real </a:t>
            </a:r>
            <a:r>
              <a:rPr lang="en-US" sz="3200" dirty="0"/>
              <a:t>processes.</a:t>
            </a:r>
            <a:endParaRPr lang="de-DE" sz="3200" dirty="0"/>
          </a:p>
        </p:txBody>
      </p:sp>
    </p:spTree>
    <p:extLst>
      <p:ext uri="{BB962C8B-B14F-4D97-AF65-F5344CB8AC3E}">
        <p14:creationId xmlns:p14="http://schemas.microsoft.com/office/powerpoint/2010/main" val="58316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0</TotalTime>
  <Words>355</Words>
  <Application>Microsoft Office PowerPoint</Application>
  <PresentationFormat>Breitbild</PresentationFormat>
  <Paragraphs>35</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Century Gothic</vt:lpstr>
      <vt:lpstr>Wingdings 3</vt:lpstr>
      <vt:lpstr>Ion</vt:lpstr>
      <vt:lpstr>E = mc2  Disproved  Einstein's Relativity</vt:lpstr>
      <vt:lpstr>Einstein's work:  „Does the Inertia of a Body Depend upon its Energy-Content?”</vt:lpstr>
      <vt:lpstr>PowerPoint-Präsentation</vt:lpstr>
      <vt:lpstr>Generation of synchrotron radiation matches for Einstein's thought experiment exactly!</vt:lpstr>
      <vt:lpstr>But Einstein's assumption:   „Meanwhile the body remains at rest with respect to the system (x, y, z).”   – is wrong!   Because the electrons are decelerated by the radiation! </vt:lpstr>
      <vt:lpstr>How do Synchrotrons Work? http://pd.chem.ucl.ac.uk/pdnn/inst2/work.htm</vt:lpstr>
      <vt:lpstr>Therefore, during the emission of radiation in the reference system (x, y, z) – „Moving frame of electron” – the electrons will be accelerated opposite to the direction of motion.   Conclusion:   Einstein's principle of relativity fails!  </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 mc2  disproved  Einstein's Relativity</dc:title>
  <dc:creator>Walter Orlov</dc:creator>
  <cp:lastModifiedBy>Walter Orlov</cp:lastModifiedBy>
  <cp:revision>27</cp:revision>
  <dcterms:created xsi:type="dcterms:W3CDTF">2014-05-23T18:36:50Z</dcterms:created>
  <dcterms:modified xsi:type="dcterms:W3CDTF">2014-05-24T16:04:18Z</dcterms:modified>
</cp:coreProperties>
</file>